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3"/>
    <p:sldId id="1164" r:id="rId4"/>
    <p:sldId id="1184" r:id="rId5"/>
    <p:sldId id="1185" r:id="rId6"/>
    <p:sldId id="1167" r:id="rId7"/>
    <p:sldId id="1179" r:id="rId8"/>
    <p:sldId id="1180" r:id="rId9"/>
    <p:sldId id="1186" r:id="rId10"/>
    <p:sldId id="1181" r:id="rId11"/>
    <p:sldId id="1182" r:id="rId12"/>
    <p:sldId id="1187" r:id="rId13"/>
    <p:sldId id="1171" r:id="rId14"/>
    <p:sldId id="1176" r:id="rId15"/>
    <p:sldId id="1190" r:id="rId16"/>
    <p:sldId id="1177" r:id="rId17"/>
    <p:sldId id="1191" r:id="rId18"/>
    <p:sldId id="1172" r:id="rId19"/>
    <p:sldId id="1173" r:id="rId20"/>
    <p:sldId id="1192" r:id="rId2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高中地理 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16.png"/><Relationship Id="rId2" Type="http://schemas.openxmlformats.org/officeDocument/2006/relationships/image" Target="../media/image24.jpeg"/><Relationship Id="rId1" Type="http://schemas.openxmlformats.org/officeDocument/2006/relationships/image" Target="../media/image23.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24.jpeg"/><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人口</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人口分布</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lvl="0"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我国人口分布的特点及原因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172.jpg" descr="id:2147490378;FounderCES"/>
          <p:cNvPicPr/>
          <p:nvPr/>
        </p:nvPicPr>
        <p:blipFill>
          <a:blip r:embed="rId1"/>
          <a:stretch>
            <a:fillRect/>
          </a:stretch>
        </p:blipFill>
        <p:spPr>
          <a:xfrm>
            <a:off x="2926854" y="1484784"/>
            <a:ext cx="4824536" cy="504685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200" y="890136"/>
            <a:ext cx="11511502" cy="1818784"/>
          </a:xfrm>
          <a:prstGeom prst="rect">
            <a:avLst/>
          </a:prstGeom>
        </p:spPr>
      </p:pic>
      <p:sp>
        <p:nvSpPr>
          <p:cNvPr id="4" name="内容占位符 1"/>
          <p:cNvSpPr txBox="1"/>
          <p:nvPr/>
        </p:nvSpPr>
        <p:spPr bwMode="auto">
          <a:xfrm>
            <a:off x="360854" y="89013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总的方面来说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我国人口主要分布在黑河</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腾冲线东部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或者说东南多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西北少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从分的方面来说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我国人口主要分布在中东部季风区的平原、丘陵和盆地地区。</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归纳.eps" descr="id:2147488022;FounderCES"/>
          <p:cNvPicPr/>
          <p:nvPr/>
        </p:nvPicPr>
        <p:blipFill>
          <a:blip r:embed="rId2"/>
          <a:stretch>
            <a:fillRect/>
          </a:stretch>
        </p:blipFill>
        <p:spPr>
          <a:xfrm>
            <a:off x="360854" y="1033596"/>
            <a:ext cx="1619885" cy="35941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141451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析世界人口分布特点及其成</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因</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界人口分布的基本特点是人口分布地区极不平衡，人口稠密区绝大部分位于北半球中、低纬度的沿海平原地区。对其分布成因分析如下：</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破.eps" descr="id:2147488045;FounderCES"/>
          <p:cNvPicPr/>
          <p:nvPr/>
        </p:nvPicPr>
        <p:blipFill>
          <a:blip r:embed="rId1"/>
          <a:stretch>
            <a:fillRect/>
          </a:stretch>
        </p:blipFill>
        <p:spPr>
          <a:xfrm>
            <a:off x="2970689" y="764704"/>
            <a:ext cx="6249035" cy="539750"/>
          </a:xfrm>
          <a:prstGeom prst="rect">
            <a:avLst/>
          </a:prstGeom>
        </p:spPr>
      </p:pic>
      <p:pic>
        <p:nvPicPr>
          <p:cNvPr id="8" name="25疑难点1.eps" descr="id:2147490399;FounderCES"/>
          <p:cNvPicPr/>
          <p:nvPr/>
        </p:nvPicPr>
        <p:blipFill>
          <a:blip r:embed="rId2"/>
          <a:stretch>
            <a:fillRect/>
          </a:stretch>
        </p:blipFill>
        <p:spPr>
          <a:xfrm>
            <a:off x="432862" y="1553207"/>
            <a:ext cx="1413872" cy="424025"/>
          </a:xfrm>
          <a:prstGeom prst="rect">
            <a:avLst/>
          </a:prstGeom>
        </p:spPr>
      </p:pic>
      <p:pic>
        <p:nvPicPr>
          <p:cNvPr id="9" name="d48.jpg" descr="id:2147490406;FounderCES"/>
          <p:cNvPicPr/>
          <p:nvPr/>
        </p:nvPicPr>
        <p:blipFill>
          <a:blip r:embed="rId3"/>
          <a:stretch>
            <a:fillRect/>
          </a:stretch>
        </p:blipFill>
        <p:spPr>
          <a:xfrm>
            <a:off x="3574926" y="3140968"/>
            <a:ext cx="4320480" cy="334756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4524315"/>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界人口分布最显著的特点是不均衡性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形成了明显的人口稠密区和人口稀疏区。目前全世界大约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的人口分布在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的陆地上。右栏图为世界人口分布示意图。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下列地区中，属于人口分布稠密区的是（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亚马孙平原</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恒河三角洲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撒哈拉沙漠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西西伯利亚平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d47.jpg" descr="id:2147490420;FounderCES"/>
          <p:cNvPicPr/>
          <p:nvPr/>
        </p:nvPicPr>
        <p:blipFill>
          <a:blip r:embed="rId1"/>
          <a:stretch>
            <a:fillRect/>
          </a:stretch>
        </p:blipFill>
        <p:spPr>
          <a:xfrm>
            <a:off x="4367014" y="3068960"/>
            <a:ext cx="4694120" cy="3129106"/>
          </a:xfrm>
          <a:prstGeom prst="rect">
            <a:avLst/>
          </a:prstGeom>
        </p:spPr>
      </p:pic>
      <p:sp>
        <p:nvSpPr>
          <p:cNvPr id="7" name="内容占位符 1"/>
          <p:cNvSpPr txBox="1"/>
          <p:nvPr/>
        </p:nvSpPr>
        <p:spPr bwMode="auto">
          <a:xfrm>
            <a:off x="360854" y="522920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88080;FounderCES"/>
          <p:cNvPicPr/>
          <p:nvPr/>
        </p:nvPicPr>
        <p:blipFill>
          <a:blip r:embed="rId2"/>
          <a:stretch>
            <a:fillRect/>
          </a:stretch>
        </p:blipFill>
        <p:spPr>
          <a:xfrm>
            <a:off x="360854" y="5408537"/>
            <a:ext cx="807720" cy="287655"/>
          </a:xfrm>
          <a:prstGeom prst="rect">
            <a:avLst/>
          </a:prstGeom>
        </p:spPr>
      </p:pic>
      <p:pic>
        <p:nvPicPr>
          <p:cNvPr id="10" name="破疑典例1.eps" descr="id:2147492063;FounderCES"/>
          <p:cNvPicPr/>
          <p:nvPr/>
        </p:nvPicPr>
        <p:blipFill>
          <a:blip r:embed="rId3"/>
          <a:stretch>
            <a:fillRect/>
          </a:stretch>
        </p:blipFill>
        <p:spPr>
          <a:xfrm>
            <a:off x="386732" y="917346"/>
            <a:ext cx="1706936" cy="3702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429879" y="2023566"/>
            <a:ext cx="1272839" cy="360040"/>
          </a:xfrm>
          <a:prstGeom prst="rect">
            <a:avLst/>
          </a:prstGeom>
        </p:spPr>
      </p:pic>
      <p:pic>
        <p:nvPicPr>
          <p:cNvPr id="8" name="图片 7"/>
          <p:cNvPicPr>
            <a:picLocks noChangeAspect="1"/>
          </p:cNvPicPr>
          <p:nvPr/>
        </p:nvPicPr>
        <p:blipFill>
          <a:blip r:embed="rId1"/>
          <a:stretch>
            <a:fillRect/>
          </a:stretch>
        </p:blipFill>
        <p:spPr>
          <a:xfrm>
            <a:off x="10432830" y="1484784"/>
            <a:ext cx="1431107" cy="360040"/>
          </a:xfrm>
          <a:prstGeom prst="rect">
            <a:avLst/>
          </a:prstGeom>
        </p:spPr>
      </p:pic>
      <p:pic>
        <p:nvPicPr>
          <p:cNvPr id="6" name="图片 5"/>
          <p:cNvPicPr>
            <a:picLocks noChangeAspect="1"/>
          </p:cNvPicPr>
          <p:nvPr/>
        </p:nvPicPr>
        <p:blipFill>
          <a:blip r:embed="rId1"/>
          <a:stretch>
            <a:fillRect/>
          </a:stretch>
        </p:blipFill>
        <p:spPr>
          <a:xfrm>
            <a:off x="2566814" y="2574397"/>
            <a:ext cx="3384376" cy="360040"/>
          </a:xfrm>
          <a:prstGeom prst="rect">
            <a:avLst/>
          </a:prstGeom>
        </p:spPr>
      </p:pic>
      <p:sp>
        <p:nvSpPr>
          <p:cNvPr id="2" name="内容占位符 1"/>
          <p:cNvSpPr>
            <a:spLocks noGrp="1"/>
          </p:cNvSpPr>
          <p:nvPr>
            <p:ph idx="1"/>
          </p:nvPr>
        </p:nvSpPr>
        <p:spPr>
          <a:xfrm>
            <a:off x="360854" y="746120"/>
            <a:ext cx="11485848" cy="2308324"/>
          </a:xfrm>
        </p:spPr>
        <p:txBody>
          <a:bodyPr/>
          <a:lstStyle/>
          <a:p>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河三角洲地区气候适宜，地形比较平坦，水源充足，土壤肥沃，自然条件优越，开发历史悠久，人口分布稠密；亚马孙平原主要为热带雨林气候，</a:t>
            </a:r>
            <a:r>
              <a:rPr lang="zh-CN" altLang="zh-CN" b="1">
                <a:latin typeface="Times New Roman" panose="02020603050405020304" pitchFamily="18" charset="0"/>
                <a:ea typeface="宋体" panose="02010600030101010101" pitchFamily="2" charset="-122"/>
                <a:cs typeface="Times New Roman" panose="02020603050405020304" pitchFamily="18" charset="0"/>
              </a:rPr>
              <a:t>气候湿热，人口稀疏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；撒哈拉沙漠地区气候过于干热，社会经济发展水平低，人口密度较小；西西伯利亚地区</a:t>
            </a:r>
            <a:r>
              <a:rPr lang="zh-CN" altLang="zh-CN" b="1">
                <a:latin typeface="Times New Roman" panose="02020603050405020304" pitchFamily="18" charset="0"/>
                <a:ea typeface="宋体" panose="02010600030101010101" pitchFamily="2" charset="-122"/>
                <a:cs typeface="Times New Roman" panose="02020603050405020304" pitchFamily="18" charset="0"/>
              </a:rPr>
              <a:t>气候过于寒冷，人口稀疏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4" name="24解析.eps" descr="id:2147488087;FounderCES"/>
          <p:cNvPicPr/>
          <p:nvPr/>
        </p:nvPicPr>
        <p:blipFill>
          <a:blip r:embed="rId2"/>
          <a:stretch>
            <a:fillRect/>
          </a:stretch>
        </p:blipFill>
        <p:spPr>
          <a:xfrm>
            <a:off x="437072" y="925457"/>
            <a:ext cx="807720" cy="287655"/>
          </a:xfrm>
          <a:prstGeom prst="rect">
            <a:avLst/>
          </a:prstGeom>
        </p:spPr>
      </p:pic>
      <p:pic>
        <p:nvPicPr>
          <p:cNvPr id="5" name="d47.jpg" descr="id:2147490420;FounderCES"/>
          <p:cNvPicPr/>
          <p:nvPr/>
        </p:nvPicPr>
        <p:blipFill>
          <a:blip r:embed="rId3"/>
          <a:stretch>
            <a:fillRect/>
          </a:stretch>
        </p:blipFill>
        <p:spPr>
          <a:xfrm>
            <a:off x="3574926" y="3140968"/>
            <a:ext cx="4342680" cy="289483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热带多雨地区，人口最稠密的地方通常不在平原，而在高原和山地，主要影响因素是（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3053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水源</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3053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土壤</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气候</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06896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88080;FounderCES"/>
          <p:cNvPicPr/>
          <p:nvPr/>
        </p:nvPicPr>
        <p:blipFill>
          <a:blip r:embed="rId1"/>
          <a:stretch>
            <a:fillRect/>
          </a:stretch>
        </p:blipFill>
        <p:spPr>
          <a:xfrm>
            <a:off x="360854" y="3248297"/>
            <a:ext cx="807720" cy="287655"/>
          </a:xfrm>
          <a:prstGeom prst="rect">
            <a:avLst/>
          </a:prstGeom>
        </p:spPr>
      </p:pic>
      <p:pic>
        <p:nvPicPr>
          <p:cNvPr id="6" name="d47.jpg" descr="id:2147490420;FounderCES"/>
          <p:cNvPicPr/>
          <p:nvPr/>
        </p:nvPicPr>
        <p:blipFill>
          <a:blip r:embed="rId2"/>
          <a:stretch>
            <a:fillRect/>
          </a:stretch>
        </p:blipFill>
        <p:spPr>
          <a:xfrm>
            <a:off x="6815286" y="1465535"/>
            <a:ext cx="3269555" cy="2179489"/>
          </a:xfrm>
          <a:prstGeom prst="rect">
            <a:avLst/>
          </a:prstGeom>
        </p:spPr>
      </p:pic>
      <p:sp>
        <p:nvSpPr>
          <p:cNvPr id="9" name="内容占位符 1"/>
          <p:cNvSpPr txBox="1"/>
          <p:nvPr/>
        </p:nvSpPr>
        <p:spPr bwMode="auto">
          <a:xfrm>
            <a:off x="360854" y="366302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多雨地区，平原气候湿热，蚊虫滋生，不利于人类生存，高原和山地气候较为凉爽，蚊虫少，更有利于人类生存，因此影响热带多雨地区人口分布的主要因素是气候；干旱、半干旱地区水源是影响人口分布的主导因素；高原、山地地区地形不具备优势；土壤也会影响人口分布，但不是导致热带多雨地区的人口分布在高原和山地的主要因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88087;FounderCES"/>
          <p:cNvPicPr/>
          <p:nvPr/>
        </p:nvPicPr>
        <p:blipFill>
          <a:blip r:embed="rId3"/>
          <a:stretch>
            <a:fillRect/>
          </a:stretch>
        </p:blipFill>
        <p:spPr>
          <a:xfrm>
            <a:off x="360854" y="3842359"/>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200" y="836712"/>
            <a:ext cx="11511502" cy="2862322"/>
          </a:xfrm>
          <a:prstGeom prst="rect">
            <a:avLst/>
          </a:prstGeom>
        </p:spPr>
      </p:pic>
      <p:sp>
        <p:nvSpPr>
          <p:cNvPr id="4" name="内容占位符 1"/>
          <p:cNvSpPr txBox="1"/>
          <p:nvPr/>
        </p:nvSpPr>
        <p:spPr bwMode="auto">
          <a:xfrm>
            <a:off x="360854" y="83671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界人口稀疏区</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极端干旱的沙漠地区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如非洲的撒哈拉沙漠。</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气候湿热的雨林地区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如南美洲的亚马孙热带雨林区。</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终年严寒的高纬度地区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如亚洲、北美洲的北冰洋沿岸地区和南极洲。</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地势高峻的高原、山区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如中国的青藏高原。</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拓展探究.eps" descr="id:2147490441;FounderCES"/>
          <p:cNvPicPr/>
          <p:nvPr/>
        </p:nvPicPr>
        <p:blipFill>
          <a:blip r:embed="rId2"/>
          <a:stretch>
            <a:fillRect/>
          </a:stretch>
        </p:blipFill>
        <p:spPr>
          <a:xfrm>
            <a:off x="478582" y="981298"/>
            <a:ext cx="2082600" cy="43147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口分布特点的描述方法</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448;FounderCES"/>
          <p:cNvPicPr/>
          <p:nvPr/>
        </p:nvPicPr>
        <p:blipFill>
          <a:blip r:embed="rId1"/>
          <a:stretch>
            <a:fillRect/>
          </a:stretch>
        </p:blipFill>
        <p:spPr>
          <a:xfrm>
            <a:off x="406574" y="875897"/>
            <a:ext cx="1368152" cy="410314"/>
          </a:xfrm>
          <a:prstGeom prst="rect">
            <a:avLst/>
          </a:prstGeom>
        </p:spPr>
      </p:pic>
      <p:pic>
        <p:nvPicPr>
          <p:cNvPr id="4" name="XB2.eps" descr="id:2147490455;FounderCES"/>
          <p:cNvPicPr/>
          <p:nvPr/>
        </p:nvPicPr>
        <p:blipFill>
          <a:blip r:embed="rId2"/>
          <a:stretch>
            <a:fillRect/>
          </a:stretch>
        </p:blipFill>
        <p:spPr>
          <a:xfrm>
            <a:off x="2998862" y="1484783"/>
            <a:ext cx="6048672" cy="4659047"/>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读图文材料，完成下列要求。</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埃塞俄比亚位于非洲东北部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境内中西部地区属于埃塞俄比亚高原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占全境的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东非大裂谷纵贯全境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东部分布狭长的带状平原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北部、南部、东北部的沙漠和半沙漠地区约占全国面积的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。下图为埃塞俄比亚各州人口密度分布图</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破疑典例2.eps" descr="id:2147490462;FounderCES"/>
          <p:cNvPicPr/>
          <p:nvPr/>
        </p:nvPicPr>
        <p:blipFill>
          <a:blip r:embed="rId1"/>
          <a:stretch>
            <a:fillRect/>
          </a:stretch>
        </p:blipFill>
        <p:spPr>
          <a:xfrm>
            <a:off x="478582" y="908720"/>
            <a:ext cx="1706936" cy="370265"/>
          </a:xfrm>
          <a:prstGeom prst="rect">
            <a:avLst/>
          </a:prstGeom>
        </p:spPr>
      </p:pic>
      <p:pic>
        <p:nvPicPr>
          <p:cNvPr id="4" name="xb3.jpg" descr="id:2147490469;FounderCES"/>
          <p:cNvPicPr/>
          <p:nvPr/>
        </p:nvPicPr>
        <p:blipFill>
          <a:blip r:embed="rId2"/>
          <a:stretch>
            <a:fillRect/>
          </a:stretch>
        </p:blipFill>
        <p:spPr>
          <a:xfrm>
            <a:off x="8247422" y="2996952"/>
            <a:ext cx="3536416" cy="2664296"/>
          </a:xfrm>
          <a:prstGeom prst="rect">
            <a:avLst/>
          </a:prstGeom>
        </p:spPr>
      </p:pic>
      <p:sp>
        <p:nvSpPr>
          <p:cNvPr id="5" name="内容占位符 1"/>
          <p:cNvSpPr txBox="1"/>
          <p:nvPr/>
        </p:nvSpPr>
        <p:spPr bwMode="auto">
          <a:xfrm>
            <a:off x="360854" y="298591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）描述埃塞俄比亚人口分布特点。</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358056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间分布不均衡；东部和西部人口密度小，中部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度大；人口密度最大值出现在中部地区。</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8080;FounderCES"/>
          <p:cNvPicPr/>
          <p:nvPr/>
        </p:nvPicPr>
        <p:blipFill>
          <a:blip r:embed="rId3"/>
          <a:stretch>
            <a:fillRect/>
          </a:stretch>
        </p:blipFill>
        <p:spPr>
          <a:xfrm>
            <a:off x="360854" y="3785781"/>
            <a:ext cx="807720" cy="287655"/>
          </a:xfrm>
          <a:prstGeom prst="rect">
            <a:avLst/>
          </a:prstGeom>
        </p:spPr>
      </p:pic>
      <p:sp>
        <p:nvSpPr>
          <p:cNvPr id="8" name="内容占位符 1"/>
          <p:cNvSpPr txBox="1"/>
          <p:nvPr/>
        </p:nvSpPr>
        <p:spPr bwMode="auto">
          <a:xfrm>
            <a:off x="360854" y="472514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整体和局部两方面描述埃塞俄比亚人口分布特点。</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88087;FounderCES"/>
          <p:cNvPicPr/>
          <p:nvPr/>
        </p:nvPicPr>
        <p:blipFill>
          <a:blip r:embed="rId4"/>
          <a:stretch>
            <a:fillRect/>
          </a:stretch>
        </p:blipFill>
        <p:spPr>
          <a:xfrm>
            <a:off x="360854" y="4904481"/>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）指出埃塞俄比亚索马里州和阿法尔州人口密度特点，并分析其自然原因。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396267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点：人口密度较小。自然原因：东部海拔较低，有沙漠、半沙漠分布，气候干热；水资源短缺，限制人们的生活和生产。</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8080;FounderCES"/>
          <p:cNvPicPr/>
          <p:nvPr/>
        </p:nvPicPr>
        <p:blipFill>
          <a:blip r:embed="rId1"/>
          <a:stretch>
            <a:fillRect/>
          </a:stretch>
        </p:blipFill>
        <p:spPr>
          <a:xfrm>
            <a:off x="360854" y="4167887"/>
            <a:ext cx="807720" cy="287655"/>
          </a:xfrm>
          <a:prstGeom prst="rect">
            <a:avLst/>
          </a:prstGeom>
        </p:spPr>
      </p:pic>
      <p:pic>
        <p:nvPicPr>
          <p:cNvPr id="10" name="xb3.jpg" descr="id:2147490469;FounderCES"/>
          <p:cNvPicPr/>
          <p:nvPr/>
        </p:nvPicPr>
        <p:blipFill>
          <a:blip r:embed="rId2"/>
          <a:stretch>
            <a:fillRect/>
          </a:stretch>
        </p:blipFill>
        <p:spPr>
          <a:xfrm>
            <a:off x="4078982" y="1412776"/>
            <a:ext cx="3240360" cy="2556864"/>
          </a:xfrm>
          <a:prstGeom prst="rect">
            <a:avLst/>
          </a:prstGeom>
        </p:spPr>
      </p:pic>
      <p:sp>
        <p:nvSpPr>
          <p:cNvPr id="9" name="内容占位符 1"/>
          <p:cNvSpPr txBox="1"/>
          <p:nvPr/>
        </p:nvSpPr>
        <p:spPr bwMode="auto">
          <a:xfrm>
            <a:off x="360854" y="518099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据材料并结合图示信息，从气候、水资源两方面分析埃塞俄比亚索马里州和阿法尔州人口密度小的自然原因。</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解析.eps" descr="id:2147488087;FounderCES"/>
          <p:cNvPicPr/>
          <p:nvPr/>
        </p:nvPicPr>
        <p:blipFill>
          <a:blip r:embed="rId3"/>
          <a:stretch>
            <a:fillRect/>
          </a:stretch>
        </p:blipFill>
        <p:spPr>
          <a:xfrm>
            <a:off x="360854" y="5360336"/>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知识点1.eps" descr="id:2147487992;FounderCES"/>
          <p:cNvPicPr/>
          <p:nvPr/>
        </p:nvPicPr>
        <p:blipFill>
          <a:blip r:embed="rId1"/>
          <a:stretch>
            <a:fillRect/>
          </a:stretch>
        </p:blipFill>
        <p:spPr>
          <a:xfrm>
            <a:off x="446463" y="1494595"/>
            <a:ext cx="1302385" cy="359410"/>
          </a:xfrm>
          <a:prstGeom prst="rect">
            <a:avLst/>
          </a:prstGeom>
        </p:spPr>
      </p:pic>
      <p:pic>
        <p:nvPicPr>
          <p:cNvPr id="8" name="24知识过.eps" descr="id:2147487985;FounderCES"/>
          <p:cNvPicPr/>
          <p:nvPr/>
        </p:nvPicPr>
        <p:blipFill>
          <a:blip r:embed="rId2">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sp>
        <p:nvSpPr>
          <p:cNvPr id="9" name="内容占位符 1"/>
          <p:cNvSpPr txBox="1"/>
          <p:nvPr/>
        </p:nvSpPr>
        <p:spPr bwMode="auto">
          <a:xfrm>
            <a:off x="360854" y="134250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世界人口的分布</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分布规律</a:t>
            </a: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d47.jpg" descr="id:2147490304;FounderCES"/>
          <p:cNvPicPr/>
          <p:nvPr/>
        </p:nvPicPr>
        <p:blipFill>
          <a:blip r:embed="rId3">
            <a:clrChange>
              <a:clrFrom>
                <a:srgbClr val="FFFFFF"/>
              </a:clrFrom>
              <a:clrTo>
                <a:srgbClr val="FFFFFF">
                  <a:alpha val="0"/>
                </a:srgbClr>
              </a:clrTo>
            </a:clrChange>
          </a:blip>
          <a:stretch>
            <a:fillRect/>
          </a:stretch>
        </p:blipFill>
        <p:spPr>
          <a:xfrm>
            <a:off x="7391350" y="2852936"/>
            <a:ext cx="4320904" cy="2880320"/>
          </a:xfrm>
          <a:prstGeom prst="rect">
            <a:avLst/>
          </a:prstGeom>
        </p:spPr>
      </p:pic>
      <p:graphicFrame>
        <p:nvGraphicFramePr>
          <p:cNvPr id="11" name="表格 10"/>
          <p:cNvGraphicFramePr>
            <a:graphicFrameLocks noGrp="1"/>
          </p:cNvGraphicFramePr>
          <p:nvPr/>
        </p:nvGraphicFramePr>
        <p:xfrm>
          <a:off x="406574" y="2540848"/>
          <a:ext cx="6768752" cy="3840480"/>
        </p:xfrm>
        <a:graphic>
          <a:graphicData uri="http://schemas.openxmlformats.org/drawingml/2006/table">
            <a:tbl>
              <a:tblPr firstRow="1" firstCol="1" bandRow="1"/>
              <a:tblGrid>
                <a:gridCol w="936557"/>
                <a:gridCol w="5832195"/>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分布规律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0325" marR="60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半球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的人口居住在</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北半球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0325" marR="60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纬度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在北纬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地带最为集中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0325" marR="60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距</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603123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远</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左右的人口居住在离海岸</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以内的沿海地区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0325" marR="60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的人口居住在海拔</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以下的低平地区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0325" marR="60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分布状况</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分布很不均匀</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06574" y="1484784"/>
          <a:ext cx="11440128" cy="2743200"/>
        </p:xfrm>
        <a:graphic>
          <a:graphicData uri="http://schemas.openxmlformats.org/drawingml/2006/table">
            <a:tbl>
              <a:tblPr firstRow="1" firstCol="1" bandRow="1"/>
              <a:tblGrid>
                <a:gridCol w="771065"/>
                <a:gridCol w="10669063"/>
              </a:tblGrid>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四大人口稠密区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东亚、南亚、欧洲西部、北美东部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0325" marR="60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亚洲、非洲和拉丁美洲人口约占世界总人口的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85</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0325" marR="60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截至</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年年底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世界上人口超过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亿的国家有中国、印度、美国、印度尼西亚、巴西、巴基斯坦、尼日利亚、孟加拉国、俄罗斯、日本、墨西哥、埃塞俄比亚、菲律宾、埃及等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0325" marR="60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200" y="836712"/>
            <a:ext cx="11511502" cy="4320480"/>
          </a:xfrm>
          <a:prstGeom prst="rect">
            <a:avLst/>
          </a:prstGeom>
        </p:spPr>
      </p:pic>
      <p:sp>
        <p:nvSpPr>
          <p:cNvPr id="4" name="内容占位符 1"/>
          <p:cNvSpPr txBox="1"/>
          <p:nvPr/>
        </p:nvSpPr>
        <p:spPr bwMode="auto">
          <a:xfrm>
            <a:off x="360854" y="83671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口分布与人口密度</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人口分布通常以人口密度作为衡量指标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但人口密度并不能准确地反映人口的分布特点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往往还要看人口空间分布格局。</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03123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人口密度是指某一区域单位面积上人口数量的多少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而人口分布是指某一区域人口的空间分布状况</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0327;FounderCES"/>
          <p:cNvPicPr/>
          <p:nvPr/>
        </p:nvPicPr>
        <p:blipFill>
          <a:blip r:embed="rId2"/>
          <a:stretch>
            <a:fillRect/>
          </a:stretch>
        </p:blipFill>
        <p:spPr>
          <a:xfrm>
            <a:off x="389684" y="971029"/>
            <a:ext cx="1673074" cy="328933"/>
          </a:xfrm>
          <a:prstGeom prst="rect">
            <a:avLst/>
          </a:prstGeom>
        </p:spPr>
      </p:pic>
      <p:pic>
        <p:nvPicPr>
          <p:cNvPr id="7" name="XB1A.eps" descr="id:2147490334;FounderCES"/>
          <p:cNvPicPr/>
          <p:nvPr/>
        </p:nvPicPr>
        <p:blipFill>
          <a:blip r:embed="rId3"/>
          <a:stretch>
            <a:fillRect/>
          </a:stretch>
        </p:blipFill>
        <p:spPr>
          <a:xfrm>
            <a:off x="4078982" y="3177324"/>
            <a:ext cx="4248472" cy="176384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11616"/>
            <a:ext cx="11485848" cy="1154162"/>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a:t>
            </a:r>
            <a:r>
              <a:rPr lang="zh-CN" altLang="zh-CN" sz="2200"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响人口分布的因素</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自然因素</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知识点2.eps" descr="id:2147488015;FounderCES"/>
          <p:cNvPicPr/>
          <p:nvPr/>
        </p:nvPicPr>
        <p:blipFill>
          <a:blip r:embed="rId1"/>
          <a:stretch>
            <a:fillRect/>
          </a:stretch>
        </p:blipFill>
        <p:spPr>
          <a:xfrm>
            <a:off x="360854" y="855076"/>
            <a:ext cx="1354455" cy="359410"/>
          </a:xfrm>
          <a:prstGeom prst="rect">
            <a:avLst/>
          </a:prstGeom>
        </p:spPr>
      </p:pic>
      <p:graphicFrame>
        <p:nvGraphicFramePr>
          <p:cNvPr id="9" name="表格 8"/>
          <p:cNvGraphicFramePr>
            <a:graphicFrameLocks noGrp="1"/>
          </p:cNvGraphicFramePr>
          <p:nvPr/>
        </p:nvGraphicFramePr>
        <p:xfrm>
          <a:off x="360854" y="1882328"/>
          <a:ext cx="11485847" cy="4526280"/>
        </p:xfrm>
        <a:graphic>
          <a:graphicData uri="http://schemas.openxmlformats.org/drawingml/2006/table">
            <a:tbl>
              <a:tblPr firstRow="1" firstCol="1" bandRow="1"/>
              <a:tblGrid>
                <a:gridCol w="477768"/>
                <a:gridCol w="1584176"/>
                <a:gridCol w="7200800"/>
                <a:gridCol w="2223103"/>
              </a:tblGrid>
              <a:tr h="169479">
                <a:tc gridSpan="2">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自然因素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对人口分布的影响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08437">
                <a:tc rowSpan="2">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和低</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工农业生产大多集中在平原地区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近</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的人口居住在海拔</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以下的低平地区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我国人口集中分布在地势第三级阶梯上</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42312">
                <a:tc vMerge="1">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高山</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和高</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土壤贫瘠</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交通不便</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气候寒冷、风力较大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人口较稀疏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338958">
                <a:tc rowSpan="2">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北半球温带地区适宜农业生产和人类居住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人口稠密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热带干旱地区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人口集中分布在气候凉爽、降水较多的高原、山地地区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01612">
                <a:tc vMerge="1">
                  <a:tcPr/>
                </a:tc>
                <a:tc>
                  <a:txBody>
                    <a:bodyPr/>
                    <a:lstStyle/>
                    <a:p>
                      <a:pPr algn="ct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hangingPunct="0">
                        <a:lnSpc>
                          <a:spcPct val="150000"/>
                        </a:lnSpc>
                        <a:spcAft>
                          <a:spcPts val="0"/>
                        </a:spcAft>
                        <a:tabLst>
                          <a:tab pos="603123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主要通过植被间接影响人口分布</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不同植被带的农业、人口分布不同。一般来讲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降水多的地区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人口密集</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降水过多的亚马孙地区人烟稀少</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降水少的地区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人口稀疏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375182" y="980728"/>
          <a:ext cx="11480664" cy="4937760"/>
        </p:xfrm>
        <a:graphic>
          <a:graphicData uri="http://schemas.openxmlformats.org/drawingml/2006/table">
            <a:tbl>
              <a:tblPr firstRow="1" firstCol="1" bandRow="1"/>
              <a:tblGrid>
                <a:gridCol w="1327165"/>
                <a:gridCol w="5905027"/>
                <a:gridCol w="4248472"/>
              </a:tblGrid>
              <a:tr h="493515">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自然因素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对人口分布的影响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266" marR="362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266" marR="362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92604">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一般来说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河流、湖泊沿岸供水方便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利于人类生产和生活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人口较为密集。在干旱地区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有水灌溉的地方往往成为人口聚居地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266" marR="362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我国西北干旱地区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人口集中分布在有水灌溉的绿洲地区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266" marR="362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44453">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多通过农业生产间接影响人口分布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土壤肥力、性状不同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人口分布状况不同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266" marR="362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我国四川盆地分布有较肥沃的紫色土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人口密度较高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266" marR="362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92604">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产业革命时期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某些地区矿产资源的开发成为影响人口分布的决定性因素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煤矿、油田等工矿点也是居民密集点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266" marR="362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矿区人口密集形成城市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如攀枝花、克拉玛依、鹤岗等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266" marR="362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76248"/>
          </a:xfrm>
        </p:spPr>
        <p:txBody>
          <a:bodyPr/>
          <a:lstStyle/>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人文因</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素</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4" name="表格 3"/>
          <p:cNvGraphicFramePr>
            <a:graphicFrameLocks noGrp="1"/>
          </p:cNvGraphicFramePr>
          <p:nvPr/>
        </p:nvGraphicFramePr>
        <p:xfrm>
          <a:off x="406574" y="1340768"/>
          <a:ext cx="11440160" cy="4649470"/>
        </p:xfrm>
        <a:graphic>
          <a:graphicData uri="http://schemas.openxmlformats.org/drawingml/2006/table">
            <a:tbl>
              <a:tblPr firstRow="1" firstCol="1" bandRow="1"/>
              <a:tblGrid>
                <a:gridCol w="720080"/>
                <a:gridCol w="1080120"/>
                <a:gridCol w="4968552"/>
                <a:gridCol w="4671376"/>
              </a:tblGrid>
              <a:tr h="548640">
                <a:tc grid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人口分布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41985">
                <a:tc rowSpan="3">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a:solidFill>
                        <a:srgbClr val="1EB26A"/>
                      </a:solidFill>
                      <a:prstDash val="solid"/>
                    </a:lnB>
                  </a:tcPr>
                </a:tc>
                <a:tc row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农业社会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农业发达地区人口稠密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866" marR="13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以农业经济为主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866" marR="13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57530">
                <a:tc vMerge="1">
                  <a:tcPr/>
                </a:tc>
                <a:tc vMerge="1">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工业社会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人口迅速向城镇集中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866" marR="13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工业占主导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工业企业集中在城镇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866" marR="13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97280">
                <a:tc vMerge="1">
                  <a:tcPr>
                    <a:lnB w="12700">
                      <a:solidFill>
                        <a:srgbClr val="1EB26A"/>
                      </a:solidFill>
                      <a:prstDash val="soli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a:solidFill>
                        <a:srgbClr val="1EB26A"/>
                      </a:solidFill>
                      <a:prstDash val="solid"/>
                    </a:lnB>
                  </a:tcPr>
                </a:tc>
                <a:tc>
                  <a:txBody>
                    <a:bodyPr/>
                    <a:lstStyle/>
                    <a:p>
                      <a:pP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经济发展水平较高的地区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人口稠密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866" marR="13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a:solidFill>
                        <a:srgbClr val="1EB26A"/>
                      </a:solidFill>
                      <a:prstDash val="solid"/>
                    </a:lnB>
                  </a:tcPr>
                </a:tc>
                <a:tc>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经济发展水平高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866" marR="13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a:solidFill>
                        <a:srgbClr val="1EB26A"/>
                      </a:solidFill>
                      <a:prstDash val="solid"/>
                    </a:lnB>
                  </a:tcPr>
                </a:tc>
              </a:tr>
              <a:tr h="706755">
                <a:tc gridSpan="2">
                  <a:txBody>
                    <a:bodyPr/>
                    <a:lstStyle/>
                    <a:p>
                      <a:pPr algn="ctr"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历史因素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a:solidFill>
                        <a:srgbClr val="1EB26A"/>
                      </a:solidFill>
                      <a:prstDash val="solid"/>
                    </a:lnL>
                    <a:lnR w="12700">
                      <a:solidFill>
                        <a:srgbClr val="1EB26A"/>
                      </a:solidFill>
                      <a:prstDash val="solid"/>
                    </a:lnR>
                    <a:lnT w="12700">
                      <a:solidFill>
                        <a:srgbClr val="1EB26A"/>
                      </a:solidFill>
                      <a:prstDash val="solid"/>
                    </a:lnT>
                    <a:lnB w="12700">
                      <a:solidFill>
                        <a:srgbClr val="1EB26A"/>
                      </a:solidFill>
                      <a:prstDash val="solid"/>
                    </a:lnB>
                    <a:lnTlToBr>
                      <a:noFill/>
                    </a:lnTlToBr>
                    <a:lnBlToTr>
                      <a:noFill/>
                    </a:lnBlToTr>
                  </a:tcPr>
                </a:tc>
                <a:tc hMerge="1">
                  <a:tcPr marL="0" marR="0" marT="0" marB="0" anchor="ctr">
                    <a:lnR w="12700">
                      <a:solidFill>
                        <a:srgbClr val="1EB26A"/>
                      </a:solidFill>
                      <a:prstDash val="solid"/>
                    </a:lnR>
                    <a:lnT w="12700">
                      <a:solidFill>
                        <a:srgbClr val="1EB26A"/>
                      </a:solidFill>
                      <a:prstDash val="solid"/>
                    </a:lnT>
                    <a:lnB w="12700">
                      <a:solidFill>
                        <a:srgbClr val="1EB26A"/>
                      </a:solidFill>
                      <a:prstDash val="solid"/>
                    </a:lnB>
                  </a:tcPr>
                </a:tc>
                <a:tc>
                  <a:txBody>
                    <a:bodyPr/>
                    <a:p>
                      <a:pPr algn="ctr" hangingPunct="0">
                        <a:lnSpc>
                          <a:spcPct val="150000"/>
                        </a:lnSpc>
                        <a:spcAft>
                          <a:spcPts val="0"/>
                        </a:spcAft>
                        <a:buNone/>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sym typeface="+mn-ea"/>
                        </a:rPr>
                        <a:t>历史较悠久的地区人口较稠密</a:t>
                      </a:r>
                      <a:endParaRPr lang="zh-CN" alt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endParaRPr>
                    </a:p>
                  </a:txBody>
                  <a:tcPr marL="0" marR="0" marT="0" marB="0" anchor="ctr">
                    <a:lnL w="12700">
                      <a:solidFill>
                        <a:srgbClr val="1EB26A"/>
                      </a:solidFill>
                      <a:prstDash val="solid"/>
                    </a:lnL>
                    <a:lnR w="12700">
                      <a:solidFill>
                        <a:srgbClr val="1EB26A"/>
                      </a:solidFill>
                      <a:prstDash val="solid"/>
                    </a:lnR>
                    <a:lnT w="12700">
                      <a:solidFill>
                        <a:srgbClr val="1EB26A"/>
                      </a:solidFill>
                      <a:prstDash val="solid"/>
                    </a:lnT>
                    <a:lnB w="12700">
                      <a:solidFill>
                        <a:srgbClr val="1EB26A"/>
                      </a:solidFill>
                      <a:prstDash val="solid"/>
                    </a:lnB>
                    <a:lnTlToBr>
                      <a:noFill/>
                    </a:lnTlToBr>
                    <a:lnBlToTr>
                      <a:noFill/>
                    </a:lnBlToTr>
                  </a:tcPr>
                </a:tc>
                <a:tc>
                  <a:txBody>
                    <a:bodyPr/>
                    <a:p>
                      <a:pPr algn="ctr" hangingPunct="0">
                        <a:lnSpc>
                          <a:spcPct val="150000"/>
                        </a:lnSpc>
                        <a:spcAft>
                          <a:spcPts val="0"/>
                        </a:spcAft>
                        <a:buNone/>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sym typeface="+mn-ea"/>
                        </a:rPr>
                        <a:t>发展历史较长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sym typeface="+mn-ea"/>
                        </a:rPr>
                        <a:t>历史悠久</a:t>
                      </a:r>
                      <a:endParaRPr lang="zh-CN" alt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endParaRPr>
                    </a:p>
                  </a:txBody>
                  <a:tcPr marL="0" marR="0" marT="0" marB="0" anchor="ctr">
                    <a:lnL w="12700">
                      <a:solidFill>
                        <a:srgbClr val="1EB26A"/>
                      </a:solidFill>
                      <a:prstDash val="solid"/>
                    </a:lnL>
                    <a:lnR w="12700">
                      <a:solidFill>
                        <a:srgbClr val="1EB26A"/>
                      </a:solidFill>
                      <a:prstDash val="solid"/>
                    </a:lnR>
                    <a:lnT w="12700">
                      <a:solidFill>
                        <a:srgbClr val="1EB26A"/>
                      </a:solidFill>
                      <a:prstDash val="solid"/>
                    </a:lnT>
                    <a:lnB w="12700">
                      <a:solidFill>
                        <a:srgbClr val="1EB26A"/>
                      </a:solidFill>
                      <a:prstDash val="solid"/>
                    </a:lnB>
                    <a:lnTlToBr>
                      <a:noFill/>
                    </a:lnTlToBr>
                    <a:lnBlToTr>
                      <a:noFill/>
                    </a:lnBlToTr>
                  </a:tcPr>
                </a:tc>
              </a:tr>
              <a:tr h="1097280">
                <a:tc gridSpan="4">
                  <a:txBody>
                    <a:bodyPr/>
                    <a:lstStyle/>
                    <a:p>
                      <a:pPr algn="just" hangingPunct="0">
                        <a:lnSpc>
                          <a:spcPct val="150000"/>
                        </a:lnSpc>
                        <a:spcAft>
                          <a:spcPts val="0"/>
                        </a:spcAft>
                        <a:tabLst>
                          <a:tab pos="603123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政治、文化、军事人口大规模移动导致人口分布的变化战争、宗教、文化习俗、政策和历史等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a:solidFill>
                        <a:srgbClr val="1EB26A"/>
                      </a:solidFill>
                      <a:prstDash val="solid"/>
                    </a:lnT>
                    <a:lnB w="12700" cap="flat" cmpd="sng" algn="ctr">
                      <a:solidFill>
                        <a:srgbClr val="39B97A"/>
                      </a:solidFill>
                      <a:prstDash val="solid"/>
                      <a:round/>
                      <a:headEnd type="none" w="med" len="med"/>
                      <a:tailEnd type="none" w="med" len="med"/>
                    </a:lnB>
                  </a:tcPr>
                </a:tc>
                <a:tc hMerge="1">
                  <a:tcPr>
                    <a:lnT w="12700">
                      <a:solidFill>
                        <a:srgbClr val="1EB26A"/>
                      </a:solidFill>
                      <a:prstDash val="solid"/>
                    </a:lnT>
                  </a:tcPr>
                </a:tc>
                <a:tc hMerge="1">
                  <a:tcPr>
                    <a:lnT w="12700">
                      <a:solidFill>
                        <a:srgbClr val="1EB26A"/>
                      </a:solidFill>
                      <a:prstDash val="solid"/>
                    </a:lnT>
                  </a:tcPr>
                </a:tc>
                <a:tc hMerge="1">
                  <a:tcPr>
                    <a:lnT w="12700">
                      <a:solidFill>
                        <a:srgbClr val="1EB26A"/>
                      </a:solidFill>
                      <a:prstDash val="solid"/>
                    </a:lnT>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200" y="836712"/>
            <a:ext cx="11511502" cy="3416320"/>
          </a:xfrm>
          <a:prstGeom prst="rect">
            <a:avLst/>
          </a:prstGeom>
        </p:spPr>
      </p:pic>
      <p:sp>
        <p:nvSpPr>
          <p:cNvPr id="4" name="内容占位符 1"/>
          <p:cNvSpPr txBox="1"/>
          <p:nvPr/>
        </p:nvSpPr>
        <p:spPr bwMode="auto">
          <a:xfrm>
            <a:off x="360854" y="83671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603123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口分布影响因素的变化</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tabLst>
                <a:tab pos="603123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自然环境为人类提供了基本的生存空间和生产、生活资料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对人口分布的宏观格局产生了重要影响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是影响人口分布的最基本因素。通常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生产力水平越低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自然环境因素对人口分布的影响越明显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有时甚至起着决定性的影响。但是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随着生产力水平的提高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自然环境因素的影响逐渐减小。在人文因素中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生产力发展水平对人口分布的影响最为显著。</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特别提醒.eps" descr="id:2147490364;FounderCES"/>
          <p:cNvPicPr/>
          <p:nvPr/>
        </p:nvPicPr>
        <p:blipFill>
          <a:blip r:embed="rId2"/>
          <a:stretch>
            <a:fillRect/>
          </a:stretch>
        </p:blipFill>
        <p:spPr>
          <a:xfrm>
            <a:off x="406574" y="908720"/>
            <a:ext cx="1937236" cy="42507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03123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国人口的分布</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我国的人口地理分界</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线</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03123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国的人口地理分界线即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胡焕庸线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：自黑龙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江省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的黑河至云南省的腾冲。此线西北部人口稀疏，东南部人口稠密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371;FounderCES"/>
          <p:cNvPicPr/>
          <p:nvPr/>
        </p:nvPicPr>
        <p:blipFill>
          <a:blip r:embed="rId1"/>
          <a:stretch>
            <a:fillRect/>
          </a:stretch>
        </p:blipFill>
        <p:spPr>
          <a:xfrm>
            <a:off x="524712" y="908720"/>
            <a:ext cx="1426973" cy="37947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2861</Words>
  <Application>WPS 演示</Application>
  <PresentationFormat>自定义</PresentationFormat>
  <Paragraphs>230</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Arial</vt:lpstr>
      <vt:lpstr>宋体</vt:lpstr>
      <vt:lpstr>Wingdings</vt:lpstr>
      <vt:lpstr>Times New Roman</vt:lpstr>
      <vt:lpstr>楷体</vt:lpstr>
      <vt:lpstr>微软雅黑</vt:lpstr>
      <vt:lpstr>黑体</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WPS_1757473407</cp:lastModifiedBy>
  <cp:revision>442</cp:revision>
  <dcterms:created xsi:type="dcterms:W3CDTF">2020-11-06T05:24:00Z</dcterms:created>
  <dcterms:modified xsi:type="dcterms:W3CDTF">2025-10-10T01:13:39Z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F7817399BE2B4388BB8C549FADBA983E_12</vt:lpwstr>
  </property>
</Properties>
</file>